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79" r:id="rId4"/>
    <p:sldId id="267" r:id="rId5"/>
    <p:sldId id="272" r:id="rId6"/>
    <p:sldId id="280" r:id="rId7"/>
    <p:sldId id="281" r:id="rId8"/>
    <p:sldId id="265" r:id="rId9"/>
    <p:sldId id="264" r:id="rId10"/>
    <p:sldId id="266" r:id="rId11"/>
    <p:sldId id="278" r:id="rId12"/>
    <p:sldId id="277" r:id="rId13"/>
    <p:sldId id="274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ringer, Wolfgang" initials="MW" lastIdx="0" clrIdx="0">
    <p:extLst>
      <p:ext uri="{19B8F6BF-5375-455C-9EA6-DF929625EA0E}">
        <p15:presenceInfo xmlns:p15="http://schemas.microsoft.com/office/powerpoint/2012/main" userId="S-1-5-21-4279633407-28481931-2677731258-403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647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DE2F7-5213-4854-A083-CCD57F6EAF27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63EF-0A28-438F-889D-23EC2BF5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Wolfgang Mairinger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Animation: 2 frames per second </a:t>
            </a:r>
            <a:r>
              <a:rPr lang="en-US" i="1" dirty="0" smtClean="0"/>
              <a:t>(R</a:t>
            </a:r>
            <a:r>
              <a:rPr lang="en-US" i="1" baseline="0" dirty="0" smtClean="0"/>
              <a:t> setting .5)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5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0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4380"/>
            <a:ext cx="9144000" cy="3794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</a:t>
            </a:r>
            <a:br>
              <a:rPr lang="en-US" dirty="0" smtClean="0"/>
            </a:br>
            <a:r>
              <a:rPr lang="en-US" dirty="0" smtClean="0"/>
              <a:t>sensitivity of sewage network surveillance sampling plans using </a:t>
            </a:r>
            <a:br>
              <a:rPr lang="en-US" dirty="0" smtClean="0"/>
            </a:br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7730"/>
            <a:ext cx="9144000" cy="1984424"/>
          </a:xfrm>
        </p:spPr>
        <p:txBody>
          <a:bodyPr>
            <a:normAutofit/>
          </a:bodyPr>
          <a:lstStyle/>
          <a:p>
            <a:r>
              <a:rPr lang="en-US" dirty="0" smtClean="0"/>
              <a:t>Accra, Ghana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Wolfgang &amp; Andrew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Surveillance Stations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634203" y="3544247"/>
            <a:ext cx="266964" cy="319753"/>
          </a:xfrm>
          <a:prstGeom prst="wedgeRoundRectCallout">
            <a:avLst>
              <a:gd name="adj1" fmla="val -106452"/>
              <a:gd name="adj2" fmla="val -19758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5046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𝑑𝑆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sz="3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𝑅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3600" dirty="0"/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= Birth Rate = Death Rate = 0.001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= transmission rate = 0.04</a:t>
                </a:r>
              </a:p>
              <a:p>
                <a:r>
                  <a:rPr lang="en-US" sz="2400" dirty="0" smtClean="0"/>
                  <a:t>1/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400" dirty="0" smtClean="0"/>
                  <a:t> = infectious period = 30 days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5" y="365125"/>
            <a:ext cx="6039451" cy="427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85" y="4327158"/>
            <a:ext cx="7176253" cy="18498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7436372">
            <a:off x="7778026" y="3913838"/>
            <a:ext cx="266236" cy="2880850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Pathogen Journey</a:t>
            </a:r>
            <a:endParaRPr lang="en-US" dirty="0"/>
          </a:p>
        </p:txBody>
      </p:sp>
      <p:sp>
        <p:nvSpPr>
          <p:cNvPr id="12" name="24-Point Star 11"/>
          <p:cNvSpPr/>
          <p:nvPr/>
        </p:nvSpPr>
        <p:spPr>
          <a:xfrm>
            <a:off x="10204101" y="1954069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24-Point Star 12"/>
          <p:cNvSpPr/>
          <p:nvPr/>
        </p:nvSpPr>
        <p:spPr>
          <a:xfrm>
            <a:off x="9494018" y="2868135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8509608" y="3784774"/>
            <a:ext cx="266964" cy="319753"/>
          </a:xfrm>
          <a:prstGeom prst="wedgeRoundRectCallout">
            <a:avLst>
              <a:gd name="adj1" fmla="val -65019"/>
              <a:gd name="adj2" fmla="val -9355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30" name="Oval 29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Oval 30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31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32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014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8.14815E-6 L -4.16667E-7 8.14815E-6 C -0.00677 -0.00023 -0.01354 -0.00023 -0.02019 -0.00092 C -0.02097 -0.00092 -0.02175 -0.00161 -0.0224 -0.00186 C -0.02487 -0.00277 -0.02683 -0.00277 -0.02917 -0.00393 C -0.03034 -0.00439 -0.03256 -0.00578 -0.03256 -0.00578 C -0.03438 -0.00555 -0.03633 -0.00578 -0.03815 -0.00485 C -0.03946 -0.00416 -0.04011 -0.00046 -0.04089 0.00116 C -0.04141 0.00186 -0.04206 0.00232 -0.04258 0.00302 C -0.04284 0.00394 -0.04336 0.0051 -0.0431 0.00602 C -0.04284 0.00741 -0.04193 0.00788 -0.04141 0.00903 C -0.04115 0.00996 -0.04115 0.01112 -0.04089 0.01204 C -0.04115 0.0176 -0.04115 0.02339 -0.04141 0.02894 C -0.04154 0.02987 -0.0418 0.03102 -0.04206 0.03195 C -0.04232 0.03334 -0.04271 0.03473 -0.0431 0.03589 C -0.04453 0.03959 -0.04479 0.0382 -0.04649 0.04098 C -0.04714 0.04167 -0.04766 0.04283 -0.04818 0.04376 C -0.04857 0.04584 -0.0487 0.04815 -0.04935 0.04977 C -0.05104 0.05464 -0.05026 0.05163 -0.05157 0.0588 L -0.05209 0.06181 L -0.05261 0.06482 C -0.05287 0.06714 -0.053 0.06945 -0.05326 0.07177 C -0.05339 0.07269 -0.05326 0.07431 -0.05378 0.07477 C -0.05495 0.0757 -0.05638 0.07547 -0.05769 0.0757 C -0.05886 0.07593 -0.0599 0.0764 -0.06107 0.07663 C -0.06159 0.07732 -0.06224 0.07802 -0.06276 0.07871 C -0.06394 0.08056 -0.06472 0.08311 -0.06615 0.08473 L -0.06771 0.08658 C -0.06875 0.08936 -0.06901 0.09052 -0.07058 0.0926 C -0.07162 0.09399 -0.07396 0.09653 -0.07396 0.09653 C -0.07409 0.09769 -0.07409 0.09885 -0.07448 0.09954 C -0.07539 0.1014 -0.07787 0.10348 -0.07787 0.10348 C -0.08034 0.11019 -0.07735 0.10371 -0.0806 0.10765 C -0.08125 0.10834 -0.08177 0.1095 -0.08229 0.11065 C -0.08269 0.11158 -0.08295 0.11274 -0.08347 0.11343 C -0.08386 0.11413 -0.08451 0.11413 -0.08516 0.11459 C -0.08581 0.11552 -0.08659 0.11667 -0.08737 0.1176 C -0.08789 0.11806 -0.08854 0.11783 -0.08907 0.11852 C -0.08972 0.11922 -0.09011 0.12061 -0.09076 0.12153 C -0.09128 0.12246 -0.09375 0.12547 -0.09466 0.1264 C -0.09532 0.12732 -0.09623 0.12755 -0.09688 0.12848 C -0.09753 0.12917 -0.09792 0.13056 -0.09857 0.13149 C -0.10065 0.13403 -0.10039 0.13288 -0.10248 0.1345 C -0.10404 0.13565 -0.10573 0.13635 -0.1069 0.13843 C -0.10756 0.13936 -0.10795 0.14052 -0.1086 0.14144 C -0.10925 0.14237 -0.11016 0.1426 -0.11081 0.14329 C -0.11394 0.14653 -0.11107 0.14445 -0.1142 0.1463 C -0.1168 0.15093 -0.11485 0.14792 -0.11758 0.1514 C -0.11836 0.15232 -0.11901 0.15348 -0.11979 0.1544 C -0.12032 0.15487 -0.12097 0.1551 -0.12149 0.15533 C -0.12292 0.15927 -0.12344 0.16089 -0.12591 0.16436 C -0.1267 0.16528 -0.12748 0.16621 -0.12826 0.16737 C -0.12878 0.16806 -0.12943 0.16852 -0.12982 0.16922 C -0.13047 0.17038 -0.13099 0.172 -0.13151 0.17315 C -0.13308 0.17663 -0.13464 0.17755 -0.13542 0.18218 C -0.13633 0.18681 -0.13568 0.18427 -0.13776 0.18913 C -0.13881 0.19491 -0.13802 0.19121 -0.1405 0.20001 C -0.14193 0.2051 -0.14115 0.20278 -0.14271 0.20718 C -0.14414 0.2169 -0.14245 0.20464 -0.14388 0.21598 C -0.14401 0.21737 -0.14427 0.21876 -0.1444 0.21991 C -0.14466 0.222 -0.14479 0.22408 -0.14492 0.22593 C -0.14519 0.22755 -0.14571 0.23126 -0.1461 0.23288 C -0.14649 0.23427 -0.14675 0.23565 -0.14727 0.23704 C -0.14909 0.24144 -0.14987 0.23913 -0.15117 0.24584 L -0.15222 0.25186 C -0.15248 0.25487 -0.15261 0.25788 -0.15287 0.26089 C -0.153 0.26251 -0.15326 0.26413 -0.15339 0.26575 C -0.15508 0.28936 -0.153 0.26737 -0.15443 0.28265 C -0.15469 0.28843 -0.15482 0.29399 -0.15508 0.29954 C -0.15508 0.3014 -0.1556 0.30302 -0.1556 0.30464 C -0.1556 0.31065 -0.15534 0.3213 -0.15443 0.32848 C -0.15443 0.32964 -0.15417 0.33056 -0.15391 0.33149 C -0.15417 0.34144 -0.15417 0.3514 -0.15443 0.36135 C -0.15456 0.36528 -0.15443 0.36945 -0.15508 0.37339 C -0.15586 0.37871 -0.15834 0.38056 -0.16068 0.38334 C -0.16263 0.38565 -0.1642 0.38704 -0.16563 0.39121 C -0.16771 0.39653 -0.16615 0.3919 -0.16797 0.39908 C -0.16823 0.40047 -0.16862 0.40186 -0.16901 0.40325 C -0.1694 0.40417 -0.16992 0.4051 -0.17019 0.40602 C -0.17058 0.40811 -0.17097 0.41019 -0.17123 0.41204 C -0.17149 0.4132 -0.17149 0.41413 -0.17188 0.41505 L -0.17292 0.41806 C -0.17513 0.42987 -0.17448 0.42362 -0.17357 0.44399 C -0.17344 0.44561 -0.17279 0.44977 -0.17188 0.45093 C -0.17045 0.45232 -0.16732 0.45325 -0.16563 0.45394 C -0.16511 0.45464 -0.16459 0.45533 -0.16407 0.45579 C -0.16341 0.45626 -0.16276 0.45626 -0.16237 0.45695 C -0.16185 0.45765 -0.16159 0.45903 -0.1612 0.45996 C -0.16016 0.46204 -0.15782 0.46575 -0.15782 0.46575 C -0.15742 0.46783 -0.15664 0.46968 -0.15677 0.47177 C -0.1569 0.47385 -0.15729 0.48195 -0.15782 0.48473 C -0.15808 0.48612 -0.1586 0.48751 -0.15899 0.48866 C -0.15964 0.49075 -0.16042 0.49283 -0.1612 0.49468 L -0.16237 0.49769 C -0.1625 0.49908 -0.16276 0.50024 -0.16289 0.50163 C -0.16315 0.50371 -0.16315 0.50556 -0.16341 0.50765 C -0.16407 0.51297 -0.16407 0.50834 -0.16407 0.51251 " pathEditMode="relative" ptsTypes="AAAAAAAAAAAAAAAAAAAAAAAAAAAAAAAAAAAAAAAAAAAAAAAAAAAAAAAAAAAAAAAAAAAAAAAAAAAAAAAAAAAAAAAAAAAAAAAAA">
                                      <p:cBhvr>
                                        <p:cTn id="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69 L 0.00091 0.00069 C 0.00118 0.01597 0.00118 0.03125 0.00144 0.04653 C 0.00144 0.04768 0.00157 0.04884 0.0017 0.04977 C 0.00196 0.05139 0.00261 0.05393 0.00261 0.05393 C 0.00248 0.05532 0.00274 0.05694 0.00222 0.05764 C 0.00183 0.05787 -0.00039 0.05648 -0.00091 0.05625 C -0.00429 0.05741 -0.00169 0.05602 -0.00455 0.0581 C -0.00481 0.05856 -0.00534 0.05856 -0.0056 0.05903 C -0.00677 0.05972 -0.00885 0.0618 -0.0095 0.06319 C -0.01002 0.06366 -0.01041 0.06435 -0.0108 0.06504 C -0.01106 0.06574 -0.01119 0.06666 -0.01159 0.06736 C -0.01224 0.06875 -0.01315 0.07014 -0.01393 0.07153 C -0.01419 0.07199 -0.01471 0.07268 -0.01497 0.07338 C -0.01575 0.07523 -0.0164 0.07708 -0.01731 0.07847 C -0.0181 0.0794 -0.01888 0.08032 -0.01966 0.08125 L -0.022 0.08403 C -0.02252 0.08449 -0.02291 0.08472 -0.0233 0.08541 L -0.02565 0.08958 C -0.02591 0.09004 -0.0263 0.09097 -0.02669 0.09143 C -0.02721 0.0919 -0.0276 0.09236 -0.02799 0.09282 C -0.02838 0.09352 -0.02864 0.09444 -0.02903 0.09514 C -0.02942 0.09537 -0.03255 0.09629 -0.03268 0.09653 C -0.03489 0.09838 -0.03359 0.09745 -0.03659 0.0993 L -0.03763 0.09977 C -0.03841 0.10069 -0.03906 0.10231 -0.03997 0.10254 C -0.04257 0.10347 -0.0414 0.10301 -0.04362 0.10393 C -0.04388 0.1044 -0.04427 0.10509 -0.04466 0.10532 C -0.04713 0.10741 -0.04804 0.10694 -0.05091 0.10764 C -0.05143 0.1081 -0.05208 0.10879 -0.05247 0.10949 C -0.05364 0.11157 -0.05312 0.11157 -0.05377 0.11366 C -0.0539 0.11458 -0.05429 0.11504 -0.05455 0.11597 C -0.0556 0.12153 -0.05481 0.11875 -0.0569 0.1243 L -0.05768 0.12616 L -0.05846 0.12847 C -0.05846 0.12893 -0.05859 0.12986 -0.05872 0.13032 C -0.05924 0.13194 -0.06002 0.1331 -0.06028 0.13449 C -0.06054 0.13588 -0.06093 0.13727 -0.06106 0.13866 C -0.06172 0.14444 -0.06145 0.14143 -0.06185 0.14791 C -0.06224 0.16041 -0.06172 0.16018 -0.06263 0.16782 C -0.06276 0.16898 -0.06289 0.16991 -0.06315 0.1706 C -0.06354 0.17222 -0.06419 0.17338 -0.06471 0.17477 L -0.06627 0.17893 L -0.06862 0.1831 C -0.06888 0.18403 -0.06927 0.18472 -0.06966 0.18541 L -0.072 0.18819 C -0.07252 0.18866 -0.07278 0.18912 -0.0733 0.18958 L -0.07565 0.19097 L -0.07669 0.19143 C -0.07721 0.1919 -0.07747 0.19213 -0.07799 0.19236 L -0.09518 0.19282 C -0.0957 0.19467 -0.09661 0.19653 -0.09674 0.19838 C -0.09687 0.20463 -0.09674 0.21111 -0.09752 0.21736 C -0.09752 0.21805 -0.09778 0.21875 -0.09778 0.21921 C -0.09791 0.22129 -0.0983 0.22916 -0.09856 0.23171 C -0.09882 0.23333 -0.09895 0.23472 -0.09935 0.23588 C -0.09987 0.23727 -0.10013 0.23912 -0.10091 0.24004 L -0.10221 0.24143 L -0.10455 0.24791 L -0.10534 0.24977 L -0.10612 0.25208 C -0.10638 0.25347 -0.10638 0.25486 -0.1069 0.25625 C -0.10872 0.26111 -0.10638 0.25486 -0.10846 0.26088 C -0.10859 0.2618 -0.10898 0.26227 -0.10924 0.26319 C -0.1095 0.26389 -0.10963 0.26504 -0.11002 0.26597 C -0.11041 0.26736 -0.11159 0.27014 -0.11159 0.27014 C -0.11159 0.2706 -0.11172 0.27153 -0.11185 0.27199 C -0.11211 0.27291 -0.1125 0.27338 -0.11263 0.2743 C -0.11302 0.27639 -0.11341 0.28125 -0.11341 0.28125 C -0.11367 0.28588 -0.11406 0.29074 -0.11419 0.2956 C -0.11471 0.30416 -0.11419 0.30092 -0.11497 0.30532 C -0.11497 0.30764 -0.1151 0.31018 -0.11471 0.31227 C -0.11445 0.31319 -0.11393 0.31342 -0.11341 0.31366 C -0.11145 0.31551 -0.11237 0.31296 -0.11002 0.31736 C -0.1095 0.31782 -0.10924 0.31875 -0.10872 0.31921 C -0.10833 0.32014 -0.10781 0.32083 -0.10716 0.32153 C -0.1069 0.32199 -0.10638 0.32222 -0.10612 0.32291 C -0.10221 0.32847 -0.10716 0.32153 -0.10403 0.32708 C -0.10377 0.32754 -0.10325 0.32801 -0.10299 0.32847 C -0.10273 0.32893 -0.10273 0.32986 -0.10247 0.33032 C -0.10234 0.33148 -0.10195 0.33217 -0.10169 0.3331 C -0.10156 0.33426 -0.10156 0.33565 -0.10143 0.3368 C -0.1013 0.3375 -0.10117 0.33819 -0.10091 0.33866 C -0.10039 0.34606 -0.10039 0.34421 -0.10091 0.35393 C -0.10104 0.35486 -0.10117 0.35555 -0.10143 0.35625 C -0.10169 0.35671 -0.10221 0.35717 -0.10247 0.35764 C -0.10273 0.35903 -0.10312 0.36018 -0.10325 0.3618 C -0.10351 0.36366 -0.1039 0.36782 -0.10455 0.36921 L -0.10534 0.37153 C -0.10534 0.37199 -0.1056 0.37268 -0.1056 0.37338 C -0.10586 0.3743 -0.10612 0.37639 -0.10612 0.37639 " pathEditMode="relative" ptsTypes="AAAAAAAAAAAAAAAAAAAAAAAAAAAAAAAAAAAAAAAAAAAAAAAAAAAAAAAAAAAAAAAAAAAAAAAAAAAAAAAAAAAAAAAAAAA">
                                      <p:cBhvr>
                                        <p:cTn id="12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3" y="457086"/>
            <a:ext cx="8687133" cy="5943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40" y="887726"/>
            <a:ext cx="5029200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29" y="3889"/>
            <a:ext cx="10515600" cy="78536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Simulation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8631496" y="3492303"/>
            <a:ext cx="3450014" cy="3450014"/>
            <a:chOff x="9448037" y="3748308"/>
            <a:chExt cx="2743798" cy="27437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037" y="3748308"/>
              <a:ext cx="2743798" cy="2743764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10483811" y="5184640"/>
              <a:ext cx="91552" cy="92427"/>
            </a:xfrm>
            <a:prstGeom prst="wedgeRoundRectCallout">
              <a:avLst>
                <a:gd name="adj1" fmla="val 125436"/>
                <a:gd name="adj2" fmla="val -2943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</a:t>
              </a:r>
              <a:endParaRPr lang="en-US" sz="1100" dirty="0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10736120" y="5230854"/>
              <a:ext cx="91552" cy="92427"/>
            </a:xfrm>
            <a:prstGeom prst="wedgeRoundRectCallout">
              <a:avLst>
                <a:gd name="adj1" fmla="val -58002"/>
                <a:gd name="adj2" fmla="val -74605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</a:t>
              </a:r>
              <a:endParaRPr lang="en-US" sz="1100" dirty="0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10769600" y="5487138"/>
              <a:ext cx="91552" cy="92427"/>
            </a:xfrm>
            <a:prstGeom prst="wedgeRoundRectCallout">
              <a:avLst>
                <a:gd name="adj1" fmla="val -98110"/>
                <a:gd name="adj2" fmla="val -7298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10392258" y="5763654"/>
              <a:ext cx="91552" cy="92427"/>
            </a:xfrm>
            <a:prstGeom prst="wedgeRoundRectCallout">
              <a:avLst>
                <a:gd name="adj1" fmla="val 80271"/>
                <a:gd name="adj2" fmla="val -8740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B</a:t>
              </a:r>
              <a:endParaRPr lang="en-US" sz="1100" dirty="0"/>
            </a:p>
          </p:txBody>
        </p:sp>
        <p:sp>
          <p:nvSpPr>
            <p:cNvPr id="26" name="Rounded Rectangular Callout 25"/>
            <p:cNvSpPr/>
            <p:nvPr/>
          </p:nvSpPr>
          <p:spPr>
            <a:xfrm>
              <a:off x="10556220" y="5995714"/>
              <a:ext cx="91552" cy="92427"/>
            </a:xfrm>
            <a:prstGeom prst="wedgeRoundRectCallout">
              <a:avLst>
                <a:gd name="adj1" fmla="val 27009"/>
                <a:gd name="adj2" fmla="val -10685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</a:t>
              </a:r>
              <a:endParaRPr lang="en-US" sz="11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0618476" y="5933240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550360" y="5692943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Oval 28"/>
            <p:cNvSpPr/>
            <p:nvPr/>
          </p:nvSpPr>
          <p:spPr>
            <a:xfrm>
              <a:off x="10675891" y="5423956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Oval 29"/>
            <p:cNvSpPr/>
            <p:nvPr/>
          </p:nvSpPr>
          <p:spPr>
            <a:xfrm>
              <a:off x="10691477" y="5183739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668842" y="5189757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" y="887726"/>
            <a:ext cx="5029200" cy="502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9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Sampling Intervals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66" y="2401399"/>
            <a:ext cx="4237268" cy="2055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947" y="4844146"/>
            <a:ext cx="87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.e.: If a sample is taken every 14 days (in the 1000 days timespan), 21% of the samples taken at station A would be positive.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 rot="5400000">
            <a:off x="5969389" y="611474"/>
            <a:ext cx="253220" cy="5635052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0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0451" cy="1325563"/>
          </a:xfrm>
        </p:spPr>
        <p:txBody>
          <a:bodyPr/>
          <a:lstStyle/>
          <a:p>
            <a:r>
              <a:rPr lang="en-US" dirty="0" smtClean="0"/>
              <a:t>Accra, 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26" y="1563329"/>
            <a:ext cx="43507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Greater Accra Area: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Population: 4.6 Mio</a:t>
            </a:r>
          </a:p>
          <a:p>
            <a:endParaRPr lang="en-US" dirty="0" smtClean="0"/>
          </a:p>
          <a:p>
            <a:r>
              <a:rPr lang="en-US" dirty="0" smtClean="0"/>
              <a:t>Accra: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Population: 1.7 </a:t>
            </a:r>
            <a:r>
              <a:rPr lang="en-US" dirty="0" smtClean="0"/>
              <a:t>Mio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Households: 481,000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People per HH: 3.8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 Density: 12,583 people /km</a:t>
            </a:r>
            <a:r>
              <a:rPr lang="en-US" baseline="30000" dirty="0" smtClean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Liquid waste disposal into sewage 11%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200" dirty="0" smtClean="0"/>
              <a:t>Source: Ghana Statistical Service</a:t>
            </a:r>
          </a:p>
        </p:txBody>
      </p:sp>
    </p:spTree>
    <p:extLst>
      <p:ext uri="{BB962C8B-B14F-4D97-AF65-F5344CB8AC3E}">
        <p14:creationId xmlns:p14="http://schemas.microsoft.com/office/powerpoint/2010/main" val="24798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0"/>
            <a:ext cx="685800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4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main drain was selected that covers most of the neighborhoods in the 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10" y="0"/>
            <a:ext cx="685419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7" y="0"/>
            <a:ext cx="6853084" cy="6853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Neighborhood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Shortest distance to drain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of Neighborhoods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 map</a:t>
            </a:r>
          </a:p>
        </p:txBody>
      </p:sp>
    </p:spTree>
    <p:extLst>
      <p:ext uri="{BB962C8B-B14F-4D97-AF65-F5344CB8AC3E}">
        <p14:creationId xmlns:p14="http://schemas.microsoft.com/office/powerpoint/2010/main" val="24599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193</Words>
  <Application>Microsoft Office PowerPoint</Application>
  <PresentationFormat>Widescreen</PresentationFormat>
  <Paragraphs>69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Mangal</vt:lpstr>
      <vt:lpstr>Office Theme</vt:lpstr>
      <vt:lpstr>Examining the  sensitivity of sewage network surveillance sampling plans using  simulation models</vt:lpstr>
      <vt:lpstr>Accra, Ghana</vt:lpstr>
      <vt:lpstr>Drain Network</vt:lpstr>
      <vt:lpstr>Neighborhoods</vt:lpstr>
      <vt:lpstr>Neighborhoods and Drain Network</vt:lpstr>
      <vt:lpstr>Weighted Mean Center of Neighborhoods</vt:lpstr>
      <vt:lpstr>Classification of Neighborhoods</vt:lpstr>
      <vt:lpstr>Weighted Mean Center of Neighborhoods</vt:lpstr>
      <vt:lpstr>Neighborhoods and Drain Network</vt:lpstr>
      <vt:lpstr>Surveillance Stations</vt:lpstr>
      <vt:lpstr>SIR Model</vt:lpstr>
      <vt:lpstr>Pathogen Journey</vt:lpstr>
      <vt:lpstr>PowerPoint Presentation</vt:lpstr>
      <vt:lpstr>Simulation</vt:lpstr>
      <vt:lpstr>PowerPoint Presentation</vt:lpstr>
      <vt:lpstr>PowerPoint Presentation</vt:lpstr>
      <vt:lpstr>Sampling Intervals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Mairinger, Wolfgang</dc:creator>
  <cp:lastModifiedBy>Mairinger, Wolfgang</cp:lastModifiedBy>
  <cp:revision>70</cp:revision>
  <dcterms:created xsi:type="dcterms:W3CDTF">2017-08-29T17:17:50Z</dcterms:created>
  <dcterms:modified xsi:type="dcterms:W3CDTF">2017-09-13T17:07:02Z</dcterms:modified>
</cp:coreProperties>
</file>